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62" r:id="rId4"/>
    <p:sldId id="257" r:id="rId5"/>
    <p:sldId id="258" r:id="rId6"/>
    <p:sldId id="259" r:id="rId7"/>
    <p:sldId id="260" r:id="rId8"/>
    <p:sldId id="263" r:id="rId9"/>
    <p:sldId id="261" r:id="rId10"/>
    <p:sldId id="265" r:id="rId11"/>
    <p:sldId id="264" r:id="rId1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BA6A995F-29A8-4E64-AD91-A1B1F3A271B6}">
          <p14:sldIdLst>
            <p14:sldId id="266"/>
            <p14:sldId id="256"/>
          </p14:sldIdLst>
        </p14:section>
        <p14:section name="Naamloze sectie" id="{C441A1C9-1440-4D9C-9C10-597F14260F82}">
          <p14:sldIdLst>
            <p14:sldId id="262"/>
            <p14:sldId id="257"/>
            <p14:sldId id="258"/>
            <p14:sldId id="259"/>
            <p14:sldId id="260"/>
            <p14:sldId id="263"/>
            <p14:sldId id="261"/>
            <p14:sldId id="265"/>
            <p14:sldId id="26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105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B4203691-CD8F-4B51-9152-FF8856C6B6E2}" type="datetimeFigureOut">
              <a:rPr lang="nl-NL" smtClean="0"/>
              <a:t>8-10-2014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6C87D3D3-450D-43EC-B651-341511BC6696}" type="slidenum">
              <a:rPr lang="nl-NL" smtClean="0"/>
              <a:t>‹nr.›</a:t>
            </a:fld>
            <a:endParaRPr lang="nl-NL" dirty="0"/>
          </a:p>
        </p:txBody>
      </p:sp>
    </p:spTree>
    <p:extLst>
      <p:ext uri="{BB962C8B-B14F-4D97-AF65-F5344CB8AC3E}">
        <p14:creationId xmlns:p14="http://schemas.microsoft.com/office/powerpoint/2010/main" val="3017032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4203691-CD8F-4B51-9152-FF8856C6B6E2}" type="datetimeFigureOut">
              <a:rPr lang="nl-NL" smtClean="0"/>
              <a:t>8-10-2014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6C87D3D3-450D-43EC-B651-341511BC6696}" type="slidenum">
              <a:rPr lang="nl-NL" smtClean="0"/>
              <a:t>‹nr.›</a:t>
            </a:fld>
            <a:endParaRPr lang="nl-NL" dirty="0"/>
          </a:p>
        </p:txBody>
      </p:sp>
    </p:spTree>
    <p:extLst>
      <p:ext uri="{BB962C8B-B14F-4D97-AF65-F5344CB8AC3E}">
        <p14:creationId xmlns:p14="http://schemas.microsoft.com/office/powerpoint/2010/main" val="2806156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4203691-CD8F-4B51-9152-FF8856C6B6E2}" type="datetimeFigureOut">
              <a:rPr lang="nl-NL" smtClean="0"/>
              <a:t>8-10-2014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6C87D3D3-450D-43EC-B651-341511BC6696}" type="slidenum">
              <a:rPr lang="nl-NL" smtClean="0"/>
              <a:t>‹nr.›</a:t>
            </a:fld>
            <a:endParaRPr lang="nl-NL" dirty="0"/>
          </a:p>
        </p:txBody>
      </p:sp>
    </p:spTree>
    <p:extLst>
      <p:ext uri="{BB962C8B-B14F-4D97-AF65-F5344CB8AC3E}">
        <p14:creationId xmlns:p14="http://schemas.microsoft.com/office/powerpoint/2010/main" val="3820505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4203691-CD8F-4B51-9152-FF8856C6B6E2}" type="datetimeFigureOut">
              <a:rPr lang="nl-NL" smtClean="0"/>
              <a:t>8-10-2014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6C87D3D3-450D-43EC-B651-341511BC6696}" type="slidenum">
              <a:rPr lang="nl-NL" smtClean="0"/>
              <a:t>‹nr.›</a:t>
            </a:fld>
            <a:endParaRPr lang="nl-NL" dirty="0"/>
          </a:p>
        </p:txBody>
      </p:sp>
    </p:spTree>
    <p:extLst>
      <p:ext uri="{BB962C8B-B14F-4D97-AF65-F5344CB8AC3E}">
        <p14:creationId xmlns:p14="http://schemas.microsoft.com/office/powerpoint/2010/main" val="4010995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B4203691-CD8F-4B51-9152-FF8856C6B6E2}" type="datetimeFigureOut">
              <a:rPr lang="nl-NL" smtClean="0"/>
              <a:t>8-10-2014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6C87D3D3-450D-43EC-B651-341511BC6696}" type="slidenum">
              <a:rPr lang="nl-NL" smtClean="0"/>
              <a:t>‹nr.›</a:t>
            </a:fld>
            <a:endParaRPr lang="nl-NL" dirty="0"/>
          </a:p>
        </p:txBody>
      </p:sp>
    </p:spTree>
    <p:extLst>
      <p:ext uri="{BB962C8B-B14F-4D97-AF65-F5344CB8AC3E}">
        <p14:creationId xmlns:p14="http://schemas.microsoft.com/office/powerpoint/2010/main" val="4229056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4203691-CD8F-4B51-9152-FF8856C6B6E2}" type="datetimeFigureOut">
              <a:rPr lang="nl-NL" smtClean="0"/>
              <a:t>8-10-2014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6C87D3D3-450D-43EC-B651-341511BC6696}" type="slidenum">
              <a:rPr lang="nl-NL" smtClean="0"/>
              <a:t>‹nr.›</a:t>
            </a:fld>
            <a:endParaRPr lang="nl-NL" dirty="0"/>
          </a:p>
        </p:txBody>
      </p:sp>
    </p:spTree>
    <p:extLst>
      <p:ext uri="{BB962C8B-B14F-4D97-AF65-F5344CB8AC3E}">
        <p14:creationId xmlns:p14="http://schemas.microsoft.com/office/powerpoint/2010/main" val="3088160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4203691-CD8F-4B51-9152-FF8856C6B6E2}" type="datetimeFigureOut">
              <a:rPr lang="nl-NL" smtClean="0"/>
              <a:t>8-10-2014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6C87D3D3-450D-43EC-B651-341511BC6696}" type="slidenum">
              <a:rPr lang="nl-NL" smtClean="0"/>
              <a:t>‹nr.›</a:t>
            </a:fld>
            <a:endParaRPr lang="nl-NL" dirty="0"/>
          </a:p>
        </p:txBody>
      </p:sp>
    </p:spTree>
    <p:extLst>
      <p:ext uri="{BB962C8B-B14F-4D97-AF65-F5344CB8AC3E}">
        <p14:creationId xmlns:p14="http://schemas.microsoft.com/office/powerpoint/2010/main" val="141235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B4203691-CD8F-4B51-9152-FF8856C6B6E2}" type="datetimeFigureOut">
              <a:rPr lang="nl-NL" smtClean="0"/>
              <a:t>8-10-2014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6C87D3D3-450D-43EC-B651-341511BC6696}" type="slidenum">
              <a:rPr lang="nl-NL" smtClean="0"/>
              <a:t>‹nr.›</a:t>
            </a:fld>
            <a:endParaRPr lang="nl-NL" dirty="0"/>
          </a:p>
        </p:txBody>
      </p:sp>
    </p:spTree>
    <p:extLst>
      <p:ext uri="{BB962C8B-B14F-4D97-AF65-F5344CB8AC3E}">
        <p14:creationId xmlns:p14="http://schemas.microsoft.com/office/powerpoint/2010/main" val="3625664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4203691-CD8F-4B51-9152-FF8856C6B6E2}" type="datetimeFigureOut">
              <a:rPr lang="nl-NL" smtClean="0"/>
              <a:t>8-10-2014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6C87D3D3-450D-43EC-B651-341511BC6696}" type="slidenum">
              <a:rPr lang="nl-NL" smtClean="0"/>
              <a:t>‹nr.›</a:t>
            </a:fld>
            <a:endParaRPr lang="nl-NL" dirty="0"/>
          </a:p>
        </p:txBody>
      </p:sp>
    </p:spTree>
    <p:extLst>
      <p:ext uri="{BB962C8B-B14F-4D97-AF65-F5344CB8AC3E}">
        <p14:creationId xmlns:p14="http://schemas.microsoft.com/office/powerpoint/2010/main" val="380555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4203691-CD8F-4B51-9152-FF8856C6B6E2}" type="datetimeFigureOut">
              <a:rPr lang="nl-NL" smtClean="0"/>
              <a:t>8-10-2014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6C87D3D3-450D-43EC-B651-341511BC6696}" type="slidenum">
              <a:rPr lang="nl-NL" smtClean="0"/>
              <a:t>‹nr.›</a:t>
            </a:fld>
            <a:endParaRPr lang="nl-NL" dirty="0"/>
          </a:p>
        </p:txBody>
      </p:sp>
    </p:spTree>
    <p:extLst>
      <p:ext uri="{BB962C8B-B14F-4D97-AF65-F5344CB8AC3E}">
        <p14:creationId xmlns:p14="http://schemas.microsoft.com/office/powerpoint/2010/main" val="2922068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4203691-CD8F-4B51-9152-FF8856C6B6E2}" type="datetimeFigureOut">
              <a:rPr lang="nl-NL" smtClean="0"/>
              <a:t>8-10-2014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6C87D3D3-450D-43EC-B651-341511BC6696}" type="slidenum">
              <a:rPr lang="nl-NL" smtClean="0"/>
              <a:t>‹nr.›</a:t>
            </a:fld>
            <a:endParaRPr lang="nl-NL" dirty="0"/>
          </a:p>
        </p:txBody>
      </p:sp>
    </p:spTree>
    <p:extLst>
      <p:ext uri="{BB962C8B-B14F-4D97-AF65-F5344CB8AC3E}">
        <p14:creationId xmlns:p14="http://schemas.microsoft.com/office/powerpoint/2010/main" val="338569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203691-CD8F-4B51-9152-FF8856C6B6E2}" type="datetimeFigureOut">
              <a:rPr lang="nl-NL" smtClean="0"/>
              <a:t>8-10-2014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7D3D3-450D-43EC-B651-341511BC6696}" type="slidenum">
              <a:rPr lang="nl-NL" smtClean="0"/>
              <a:t>‹nr.›</a:t>
            </a:fld>
            <a:endParaRPr lang="nl-NL" dirty="0"/>
          </a:p>
        </p:txBody>
      </p:sp>
    </p:spTree>
    <p:extLst>
      <p:ext uri="{BB962C8B-B14F-4D97-AF65-F5344CB8AC3E}">
        <p14:creationId xmlns:p14="http://schemas.microsoft.com/office/powerpoint/2010/main" val="2422832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702222"/>
            <a:ext cx="8122508" cy="4464496"/>
          </a:xfrm>
        </p:spPr>
        <p:txBody>
          <a:bodyPr>
            <a:normAutofit fontScale="90000"/>
          </a:bodyPr>
          <a:lstStyle/>
          <a:p>
            <a:r>
              <a:rPr lang="nl-NL" b="1" dirty="0" smtClean="0"/>
              <a:t>JOS BRINKMAN</a:t>
            </a:r>
            <a:r>
              <a:rPr lang="nl-NL" dirty="0" smtClean="0"/>
              <a:t/>
            </a:r>
            <a:br>
              <a:rPr lang="nl-NL" dirty="0" smtClean="0"/>
            </a:br>
            <a:r>
              <a:rPr lang="nl-NL" dirty="0" smtClean="0"/>
              <a:t> NATIONAAL </a:t>
            </a:r>
            <a:r>
              <a:rPr lang="nl-NL" sz="3100" dirty="0" smtClean="0"/>
              <a:t>EN</a:t>
            </a:r>
            <a:r>
              <a:rPr lang="nl-NL" dirty="0" smtClean="0"/>
              <a:t> INTERNATIONAAL PARCOURSBOUWER</a:t>
            </a:r>
            <a:br>
              <a:rPr lang="nl-NL" dirty="0" smtClean="0"/>
            </a:br>
            <a:r>
              <a:rPr lang="nl-NL" dirty="0" smtClean="0"/>
              <a:t>INSTRUCTEUR</a:t>
            </a:r>
            <a:r>
              <a:rPr lang="nl-NL" sz="4000" dirty="0" smtClean="0"/>
              <a:t>/</a:t>
            </a:r>
            <a:r>
              <a:rPr lang="nl-NL" dirty="0" smtClean="0"/>
              <a:t>ONDERWIJS ASSISTENT</a:t>
            </a:r>
            <a:br>
              <a:rPr lang="nl-NL" dirty="0" smtClean="0"/>
            </a:br>
            <a:r>
              <a:rPr lang="nl-NL" dirty="0" smtClean="0"/>
              <a:t> AOC-OOST</a:t>
            </a:r>
            <a:br>
              <a:rPr lang="nl-NL" dirty="0" smtClean="0"/>
            </a:br>
            <a:endParaRPr lang="nl-NL"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1152128"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476672"/>
            <a:ext cx="1152525"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jdelijke aanduiding voor inhoud 8"/>
          <p:cNvSpPr>
            <a:spLocks noGrp="1"/>
          </p:cNvSpPr>
          <p:nvPr>
            <p:ph idx="1"/>
          </p:nvPr>
        </p:nvSpPr>
        <p:spPr>
          <a:xfrm>
            <a:off x="2411760" y="620689"/>
            <a:ext cx="4824536" cy="720080"/>
          </a:xfrm>
        </p:spPr>
        <p:txBody>
          <a:bodyPr>
            <a:normAutofit fontScale="70000" lnSpcReduction="20000"/>
          </a:bodyPr>
          <a:lstStyle/>
          <a:p>
            <a:pPr marL="0" indent="0">
              <a:buNone/>
            </a:pPr>
            <a:r>
              <a:rPr lang="nl-NL" dirty="0" smtClean="0"/>
              <a:t>     </a:t>
            </a:r>
            <a:r>
              <a:rPr lang="nl-NL" b="1" dirty="0" smtClean="0"/>
              <a:t>DEZE POWERPOINT IS GEMAAKT</a:t>
            </a:r>
          </a:p>
          <a:p>
            <a:pPr marL="0" indent="0">
              <a:buNone/>
            </a:pPr>
            <a:r>
              <a:rPr lang="nl-NL" b="1" dirty="0"/>
              <a:t> </a:t>
            </a:r>
            <a:r>
              <a:rPr lang="nl-NL" b="1" dirty="0" smtClean="0"/>
              <a:t>                              DOOR</a:t>
            </a:r>
            <a:endParaRPr lang="nl-NL" b="1" dirty="0"/>
          </a:p>
        </p:txBody>
      </p:sp>
    </p:spTree>
    <p:extLst>
      <p:ext uri="{BB962C8B-B14F-4D97-AF65-F5344CB8AC3E}">
        <p14:creationId xmlns:p14="http://schemas.microsoft.com/office/powerpoint/2010/main" val="1654143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548680"/>
            <a:ext cx="7200800" cy="1143000"/>
          </a:xfrm>
        </p:spPr>
        <p:txBody>
          <a:bodyPr>
            <a:normAutofit/>
          </a:bodyPr>
          <a:lstStyle/>
          <a:p>
            <a:r>
              <a:rPr lang="nl-NL" sz="3600" dirty="0" smtClean="0"/>
              <a:t>Hindernissen op lijn </a:t>
            </a:r>
            <a:r>
              <a:rPr lang="nl-NL" sz="3600" dirty="0" smtClean="0"/>
              <a:t>vanuit </a:t>
            </a:r>
            <a:r>
              <a:rPr lang="nl-NL" sz="3600" dirty="0" smtClean="0"/>
              <a:t>de galop</a:t>
            </a:r>
          </a:p>
        </p:txBody>
      </p:sp>
      <p:sp>
        <p:nvSpPr>
          <p:cNvPr id="5" name="Titel 1"/>
          <p:cNvSpPr>
            <a:spLocks noGrp="1"/>
          </p:cNvSpPr>
          <p:nvPr>
            <p:ph idx="1"/>
          </p:nvPr>
        </p:nvSpPr>
        <p:spPr>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AANTAL GALOPSPRONGEN.</a:t>
            </a:r>
            <a:br>
              <a:rPr lang="nl-NL"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nl-NL" sz="3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Een galopsprong van een paard is </a:t>
            </a:r>
            <a:r>
              <a:rPr lang="nl-NL"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3.50-3.80m</a:t>
            </a:r>
            <a:r>
              <a:rPr lang="nl-NL"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br>
              <a:rPr lang="nl-NL"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nl-NL"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Wij rekenen 1 galopsprong voor landing en afzet van de sprong. </a:t>
            </a:r>
            <a:br>
              <a:rPr lang="nl-NL"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nl-NL"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Afstanden in lijntjes</a:t>
            </a:r>
            <a:r>
              <a:rPr lang="nl-NL" sz="36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nl-NL" sz="36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nl-NL" sz="3600" dirty="0" smtClean="0">
                <a:solidFill>
                  <a:schemeClr val="tx1">
                    <a:lumMod val="95000"/>
                    <a:lumOff val="5000"/>
                  </a:schemeClr>
                </a:solidFill>
              </a:rPr>
              <a:t>3  Galopsprongen    13.70m  tot   14.70m</a:t>
            </a:r>
            <a:br>
              <a:rPr lang="nl-NL" sz="3600" dirty="0" smtClean="0">
                <a:solidFill>
                  <a:schemeClr val="tx1">
                    <a:lumMod val="95000"/>
                    <a:lumOff val="5000"/>
                  </a:schemeClr>
                </a:solidFill>
              </a:rPr>
            </a:br>
            <a:r>
              <a:rPr lang="nl-NL" sz="3600" dirty="0" smtClean="0">
                <a:solidFill>
                  <a:schemeClr val="tx1">
                    <a:lumMod val="95000"/>
                    <a:lumOff val="5000"/>
                  </a:schemeClr>
                </a:solidFill>
              </a:rPr>
              <a:t>4  Galopsprongen    17.50m  tot   18.50m</a:t>
            </a:r>
            <a:br>
              <a:rPr lang="nl-NL" sz="3600" dirty="0" smtClean="0">
                <a:solidFill>
                  <a:schemeClr val="tx1">
                    <a:lumMod val="95000"/>
                    <a:lumOff val="5000"/>
                  </a:schemeClr>
                </a:solidFill>
              </a:rPr>
            </a:br>
            <a:r>
              <a:rPr lang="nl-NL" sz="3600" dirty="0" smtClean="0">
                <a:solidFill>
                  <a:schemeClr val="tx1">
                    <a:lumMod val="95000"/>
                    <a:lumOff val="5000"/>
                  </a:schemeClr>
                </a:solidFill>
              </a:rPr>
              <a:t>5  Galopsprongen    21.00m  tot   22.50m </a:t>
            </a:r>
            <a:br>
              <a:rPr lang="nl-NL" sz="3600" dirty="0" smtClean="0">
                <a:solidFill>
                  <a:schemeClr val="tx1">
                    <a:lumMod val="95000"/>
                    <a:lumOff val="5000"/>
                  </a:schemeClr>
                </a:solidFill>
              </a:rPr>
            </a:br>
            <a:r>
              <a:rPr lang="nl-NL" sz="3600" dirty="0" smtClean="0">
                <a:solidFill>
                  <a:schemeClr val="tx1">
                    <a:lumMod val="95000"/>
                    <a:lumOff val="5000"/>
                  </a:schemeClr>
                </a:solidFill>
              </a:rPr>
              <a:t>6  Galopsprongen    24.00m  tot   25.00m</a:t>
            </a:r>
            <a:br>
              <a:rPr lang="nl-NL" sz="3600" dirty="0" smtClean="0">
                <a:solidFill>
                  <a:schemeClr val="tx1">
                    <a:lumMod val="95000"/>
                    <a:lumOff val="5000"/>
                  </a:schemeClr>
                </a:solidFill>
              </a:rPr>
            </a:br>
            <a:r>
              <a:rPr lang="nl-NL" sz="3600" dirty="0" smtClean="0">
                <a:solidFill>
                  <a:schemeClr val="tx1">
                    <a:lumMod val="95000"/>
                    <a:lumOff val="5000"/>
                  </a:schemeClr>
                </a:solidFill>
              </a:rPr>
              <a:t>7  Galopsprongen    27.00m  tot   28.00m </a:t>
            </a:r>
            <a:r>
              <a:rPr lang="nl-NL" dirty="0" smtClean="0">
                <a:solidFill>
                  <a:schemeClr val="tx1">
                    <a:lumMod val="95000"/>
                    <a:lumOff val="5000"/>
                  </a:schemeClr>
                </a:solidFill>
              </a:rPr>
              <a:t/>
            </a:r>
            <a:br>
              <a:rPr lang="nl-NL" dirty="0" smtClean="0">
                <a:solidFill>
                  <a:schemeClr val="tx1">
                    <a:lumMod val="95000"/>
                    <a:lumOff val="5000"/>
                  </a:schemeClr>
                </a:solidFill>
              </a:rPr>
            </a:br>
            <a:r>
              <a:rPr lang="nl-NL" dirty="0" smtClean="0">
                <a:solidFill>
                  <a:schemeClr val="tx1">
                    <a:lumMod val="95000"/>
                    <a:lumOff val="5000"/>
                  </a:schemeClr>
                </a:solidFill>
              </a:rPr>
              <a:t>          </a:t>
            </a:r>
            <a:endParaRPr lang="nl-NL" sz="3100" dirty="0">
              <a:solidFill>
                <a:schemeClr val="tx1">
                  <a:lumMod val="95000"/>
                  <a:lumOff val="5000"/>
                </a:scheme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188640"/>
            <a:ext cx="1008509" cy="107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5" y="188640"/>
            <a:ext cx="1015761"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9320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60028" y="274638"/>
            <a:ext cx="6731447" cy="1354162"/>
          </a:xfrm>
        </p:spPr>
        <p:txBody>
          <a:bodyPr>
            <a:noAutofit/>
          </a:bodyPr>
          <a:lstStyle/>
          <a:p>
            <a:r>
              <a:rPr lang="nl-NL" sz="2800" dirty="0" smtClean="0"/>
              <a:t>Voorbeeld van een springparcours </a:t>
            </a:r>
            <a:br>
              <a:rPr lang="nl-NL" sz="2800" dirty="0" smtClean="0"/>
            </a:br>
            <a:r>
              <a:rPr lang="nl-NL" sz="2800" dirty="0" smtClean="0"/>
              <a:t>in een binnen manege met de afmeting 30mx 66m</a:t>
            </a:r>
            <a:endParaRPr lang="nl-NL" sz="2800"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1700808"/>
            <a:ext cx="327880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475" y="20081"/>
            <a:ext cx="1152525"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1152525"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181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188641"/>
            <a:ext cx="7772400" cy="1008112"/>
          </a:xfrm>
        </p:spPr>
        <p:txBody>
          <a:bodyPr>
            <a:normAutofit/>
          </a:bodyPr>
          <a:lstStyle/>
          <a:p>
            <a:r>
              <a:rPr lang="nl-NL" b="1" dirty="0" smtClean="0">
                <a:solidFill>
                  <a:prstClr val="black">
                    <a:tint val="75000"/>
                  </a:prstClr>
                </a:solidFill>
                <a:ea typeface="+mn-ea"/>
                <a:cs typeface="+mn-cs"/>
              </a:rPr>
              <a:t>  Afstanden </a:t>
            </a:r>
            <a:r>
              <a:rPr lang="nl-NL" b="1" dirty="0">
                <a:solidFill>
                  <a:prstClr val="black">
                    <a:tint val="75000"/>
                  </a:prstClr>
                </a:solidFill>
                <a:ea typeface="+mn-ea"/>
                <a:cs typeface="+mn-cs"/>
              </a:rPr>
              <a:t>cavaletti/balken</a:t>
            </a:r>
            <a:endParaRPr lang="nl-NL" sz="34400" dirty="0"/>
          </a:p>
        </p:txBody>
      </p:sp>
      <p:sp>
        <p:nvSpPr>
          <p:cNvPr id="3" name="Ondertitel 2"/>
          <p:cNvSpPr>
            <a:spLocks noGrp="1"/>
          </p:cNvSpPr>
          <p:nvPr>
            <p:ph type="subTitle" idx="1"/>
          </p:nvPr>
        </p:nvSpPr>
        <p:spPr>
          <a:xfrm>
            <a:off x="251520" y="908720"/>
            <a:ext cx="8712968" cy="5949280"/>
          </a:xfrm>
        </p:spPr>
        <p:txBody>
          <a:bodyPr>
            <a:noAutofit/>
          </a:bodyPr>
          <a:lstStyle/>
          <a:p>
            <a:r>
              <a:rPr lang="nl-NL" sz="800" b="1" dirty="0" smtClean="0"/>
              <a:t>:</a:t>
            </a:r>
            <a:r>
              <a:rPr lang="nl-NL" sz="800" dirty="0" smtClean="0"/>
              <a:t/>
            </a:r>
            <a:br>
              <a:rPr lang="nl-NL" sz="800" dirty="0" smtClean="0"/>
            </a:br>
            <a:r>
              <a:rPr lang="nl-NL" sz="1400" b="1" dirty="0" smtClean="0">
                <a:solidFill>
                  <a:schemeClr val="tx1"/>
                </a:solidFill>
              </a:rPr>
              <a:t>stap: ongeveer 0.80 - 0.90 m. (D/E-pony - paard)</a:t>
            </a:r>
            <a:br>
              <a:rPr lang="nl-NL" sz="1400" b="1" dirty="0" smtClean="0">
                <a:solidFill>
                  <a:schemeClr val="tx1"/>
                </a:solidFill>
              </a:rPr>
            </a:br>
            <a:r>
              <a:rPr lang="nl-NL" sz="1400" b="1" dirty="0" smtClean="0">
                <a:solidFill>
                  <a:schemeClr val="tx1"/>
                </a:solidFill>
              </a:rPr>
              <a:t>draf: ongeveer 1.20 - 1.50 m. (D/E-pony - paard)</a:t>
            </a:r>
            <a:br>
              <a:rPr lang="nl-NL" sz="1400" b="1" dirty="0" smtClean="0">
                <a:solidFill>
                  <a:schemeClr val="tx1"/>
                </a:solidFill>
              </a:rPr>
            </a:br>
            <a:r>
              <a:rPr lang="nl-NL" sz="1400" b="1" dirty="0" smtClean="0">
                <a:solidFill>
                  <a:schemeClr val="tx1"/>
                </a:solidFill>
              </a:rPr>
              <a:t>galop: ongeveer 3.00 - 3.50 m. (D/E-pony - paard)</a:t>
            </a:r>
            <a:br>
              <a:rPr lang="nl-NL" sz="1400" b="1" dirty="0" smtClean="0">
                <a:solidFill>
                  <a:schemeClr val="tx1"/>
                </a:solidFill>
              </a:rPr>
            </a:br>
            <a:r>
              <a:rPr lang="nl-NL" sz="1400" b="1" dirty="0" smtClean="0">
                <a:solidFill>
                  <a:schemeClr val="tx1"/>
                </a:solidFill>
              </a:rPr>
              <a:t/>
            </a:r>
            <a:br>
              <a:rPr lang="nl-NL" sz="1400" b="1" dirty="0" smtClean="0">
                <a:solidFill>
                  <a:schemeClr val="tx1"/>
                </a:solidFill>
              </a:rPr>
            </a:br>
            <a:r>
              <a:rPr lang="nl-NL" sz="1400" b="1" dirty="0" smtClean="0">
                <a:solidFill>
                  <a:schemeClr val="tx1"/>
                </a:solidFill>
              </a:rPr>
              <a:t> </a:t>
            </a:r>
            <a:br>
              <a:rPr lang="nl-NL" sz="1400" b="1" dirty="0" smtClean="0">
                <a:solidFill>
                  <a:schemeClr val="tx1"/>
                </a:solidFill>
              </a:rPr>
            </a:br>
            <a:r>
              <a:rPr lang="nl-NL" sz="1400" b="1" dirty="0" smtClean="0">
                <a:solidFill>
                  <a:schemeClr val="tx1"/>
                </a:solidFill>
              </a:rPr>
              <a:t>Hoogte cavaletti/balken:</a:t>
            </a:r>
            <a:br>
              <a:rPr lang="nl-NL" sz="1400" b="1" dirty="0" smtClean="0">
                <a:solidFill>
                  <a:schemeClr val="tx1"/>
                </a:solidFill>
              </a:rPr>
            </a:br>
            <a:r>
              <a:rPr lang="nl-NL" sz="1400" b="1" dirty="0" smtClean="0">
                <a:solidFill>
                  <a:schemeClr val="tx1"/>
                </a:solidFill>
              </a:rPr>
              <a:t>Een balk op de grond is een hindernisbalk met een doorsnede van ongeveer 10 cm., die je op de grond legt.</a:t>
            </a:r>
            <a:br>
              <a:rPr lang="nl-NL" sz="1400" b="1" dirty="0" smtClean="0">
                <a:solidFill>
                  <a:schemeClr val="tx1"/>
                </a:solidFill>
              </a:rPr>
            </a:br>
            <a:r>
              <a:rPr lang="nl-NL" sz="1400" b="1" dirty="0" smtClean="0">
                <a:solidFill>
                  <a:schemeClr val="tx1"/>
                </a:solidFill>
              </a:rPr>
              <a:t>Een cavaletti  is een balkje die tussen 5 en 25 cm. van de grond ligt. Een gekochte cavaletti kun je op verschillende hoogtes gebruiken. Je kunt ze vaak op elkaar zetten zodat je een lage hindernis krijgt.</a:t>
            </a:r>
            <a:br>
              <a:rPr lang="nl-NL" sz="1400" b="1" dirty="0" smtClean="0">
                <a:solidFill>
                  <a:schemeClr val="tx1"/>
                </a:solidFill>
              </a:rPr>
            </a:br>
            <a:r>
              <a:rPr lang="nl-NL" sz="1400" b="1" dirty="0" smtClean="0">
                <a:solidFill>
                  <a:schemeClr val="tx1"/>
                </a:solidFill>
              </a:rPr>
              <a:t/>
            </a:r>
            <a:br>
              <a:rPr lang="nl-NL" sz="1400" b="1" dirty="0" smtClean="0">
                <a:solidFill>
                  <a:schemeClr val="tx1"/>
                </a:solidFill>
              </a:rPr>
            </a:br>
            <a:r>
              <a:rPr lang="nl-NL" sz="1400" b="1" dirty="0" smtClean="0">
                <a:solidFill>
                  <a:schemeClr val="tx1"/>
                </a:solidFill>
              </a:rPr>
              <a:t/>
            </a:r>
            <a:br>
              <a:rPr lang="nl-NL" sz="1400" b="1" dirty="0" smtClean="0">
                <a:solidFill>
                  <a:schemeClr val="tx1"/>
                </a:solidFill>
              </a:rPr>
            </a:br>
            <a:r>
              <a:rPr lang="nl-NL" sz="1400" b="1" dirty="0" smtClean="0">
                <a:solidFill>
                  <a:schemeClr val="tx1"/>
                </a:solidFill>
              </a:rPr>
              <a:t> Doel </a:t>
            </a:r>
            <a:r>
              <a:rPr lang="nl-NL" sz="1400" b="1" dirty="0" smtClean="0">
                <a:solidFill>
                  <a:schemeClr val="tx1"/>
                </a:solidFill>
              </a:rPr>
              <a:t>cavaletti </a:t>
            </a:r>
            <a:r>
              <a:rPr lang="nl-NL" sz="1400" b="1" dirty="0" smtClean="0">
                <a:solidFill>
                  <a:schemeClr val="tx1"/>
                </a:solidFill>
              </a:rPr>
              <a:t>werk:</a:t>
            </a:r>
            <a:br>
              <a:rPr lang="nl-NL" sz="1400" b="1" dirty="0" smtClean="0">
                <a:solidFill>
                  <a:schemeClr val="tx1"/>
                </a:solidFill>
              </a:rPr>
            </a:br>
            <a:r>
              <a:rPr lang="nl-NL" sz="1400" b="1" dirty="0" smtClean="0">
                <a:solidFill>
                  <a:schemeClr val="tx1"/>
                </a:solidFill>
              </a:rPr>
              <a:t>• fitness, kracht en concentratie voor je paard</a:t>
            </a:r>
            <a:br>
              <a:rPr lang="nl-NL" sz="1400" b="1" dirty="0" smtClean="0">
                <a:solidFill>
                  <a:schemeClr val="tx1"/>
                </a:solidFill>
              </a:rPr>
            </a:br>
            <a:r>
              <a:rPr lang="nl-NL" sz="1400" b="1" dirty="0" smtClean="0">
                <a:solidFill>
                  <a:schemeClr val="tx1"/>
                </a:solidFill>
              </a:rPr>
              <a:t>• het paard leert zichzelf te dragen; hij moet zijn rug loslaten en zijn achterbenen onder de massa brengen waarbij hij meer kracht ontwikkelt in de achterhand.</a:t>
            </a:r>
            <a:br>
              <a:rPr lang="nl-NL" sz="1400" b="1" dirty="0" smtClean="0">
                <a:solidFill>
                  <a:schemeClr val="tx1"/>
                </a:solidFill>
              </a:rPr>
            </a:br>
            <a:r>
              <a:rPr lang="nl-NL" sz="1400" b="1" dirty="0" smtClean="0">
                <a:solidFill>
                  <a:schemeClr val="tx1"/>
                </a:solidFill>
              </a:rPr>
              <a:t>• je paard wordt zich meer bewust van de plaatsing van zijn benen en leert zijn 4 benen te coördineren. </a:t>
            </a:r>
            <a:br>
              <a:rPr lang="nl-NL" sz="1400" b="1" dirty="0" smtClean="0">
                <a:solidFill>
                  <a:schemeClr val="tx1"/>
                </a:solidFill>
              </a:rPr>
            </a:br>
            <a:r>
              <a:rPr lang="nl-NL" sz="1400" b="1" dirty="0" smtClean="0">
                <a:solidFill>
                  <a:schemeClr val="tx1"/>
                </a:solidFill>
              </a:rPr>
              <a:t> </a:t>
            </a:r>
          </a:p>
          <a:p>
            <a:r>
              <a:rPr lang="nl-NL" sz="1400" b="1" dirty="0" smtClean="0">
                <a:solidFill>
                  <a:schemeClr val="tx1"/>
                </a:solidFill>
              </a:rPr>
              <a:t>Vóór de sprong kun je een cavaletti op een bepaalde afstand plaatsen om een betere afstand te krijgen voor je afzet. Dat stimuleert het basculeren van je paard en het bevordert het zelfvertrouwen van paard en ruiter. </a:t>
            </a:r>
            <a:br>
              <a:rPr lang="nl-NL" sz="1400" b="1" dirty="0" smtClean="0">
                <a:solidFill>
                  <a:schemeClr val="tx1"/>
                </a:solidFill>
              </a:rPr>
            </a:br>
            <a:r>
              <a:rPr lang="nl-NL" sz="1400" b="1" dirty="0" smtClean="0">
                <a:solidFill>
                  <a:schemeClr val="tx1"/>
                </a:solidFill>
              </a:rPr>
              <a:t>• de ruiter leert de bewegingen van zijn paard te volgen</a:t>
            </a:r>
            <a:br>
              <a:rPr lang="nl-NL" sz="1400" b="1" dirty="0" smtClean="0">
                <a:solidFill>
                  <a:schemeClr val="tx1"/>
                </a:solidFill>
              </a:rPr>
            </a:br>
            <a:r>
              <a:rPr lang="nl-NL" sz="1400" b="1" dirty="0" smtClean="0">
                <a:solidFill>
                  <a:schemeClr val="tx1"/>
                </a:solidFill>
              </a:rPr>
              <a:t>• de ruiter leert te sturen en zijn paard te leiden</a:t>
            </a:r>
            <a:br>
              <a:rPr lang="nl-NL" sz="1400" b="1" dirty="0" smtClean="0">
                <a:solidFill>
                  <a:schemeClr val="tx1"/>
                </a:solidFill>
              </a:rPr>
            </a:br>
            <a:r>
              <a:rPr lang="nl-NL" sz="1400" b="1" dirty="0" smtClean="0">
                <a:solidFill>
                  <a:schemeClr val="tx1"/>
                </a:solidFill>
              </a:rPr>
              <a:t>Een </a:t>
            </a:r>
            <a:r>
              <a:rPr lang="nl-NL" sz="1400" b="1" dirty="0" smtClean="0">
                <a:solidFill>
                  <a:schemeClr val="tx1"/>
                </a:solidFill>
              </a:rPr>
              <a:t>afstand van 1.20 - 1.50 is voor de meeste paarden geschikt. </a:t>
            </a:r>
            <a:br>
              <a:rPr lang="nl-NL" sz="1400" b="1" dirty="0" smtClean="0">
                <a:solidFill>
                  <a:schemeClr val="tx1"/>
                </a:solidFill>
              </a:rPr>
            </a:br>
            <a:endParaRPr lang="nl-NL" sz="1400" b="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83" y="980728"/>
            <a:ext cx="1152128"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977624"/>
            <a:ext cx="1152525"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8229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DRAF Balken</a:t>
            </a:r>
            <a:br>
              <a:rPr lang="nl-NL" dirty="0" smtClean="0"/>
            </a:br>
            <a:r>
              <a:rPr lang="nl-NL" dirty="0" smtClean="0"/>
              <a:t>op een afstand van 1.20m tot 1.50m </a:t>
            </a:r>
            <a:endParaRPr lang="nl-NL" dirty="0"/>
          </a:p>
        </p:txBody>
      </p:sp>
      <p:pic>
        <p:nvPicPr>
          <p:cNvPr id="102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2636912"/>
            <a:ext cx="822960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74307"/>
            <a:ext cx="854573"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74307"/>
            <a:ext cx="854573"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4509120"/>
            <a:ext cx="4387850"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251518" y="3931621"/>
            <a:ext cx="8631437" cy="184666"/>
          </a:xfrm>
          <a:prstGeom prst="rect">
            <a:avLst/>
          </a:prstGeom>
          <a:solidFill>
            <a:schemeClr val="accent2"/>
          </a:solidFill>
        </p:spPr>
        <p:txBody>
          <a:bodyPr wrap="square" rtlCol="0">
            <a:spAutoFit/>
          </a:bodyPr>
          <a:lstStyle/>
          <a:p>
            <a:endParaRPr lang="nl-NL" dirty="0">
              <a:solidFill>
                <a:srgbClr val="FF0000"/>
              </a:solidFill>
            </a:endParaRPr>
          </a:p>
        </p:txBody>
      </p:sp>
    </p:spTree>
    <p:extLst>
      <p:ext uri="{BB962C8B-B14F-4D97-AF65-F5344CB8AC3E}">
        <p14:creationId xmlns:p14="http://schemas.microsoft.com/office/powerpoint/2010/main" val="1542171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Drafbalken met </a:t>
            </a:r>
            <a:r>
              <a:rPr lang="nl-NL" dirty="0" smtClean="0"/>
              <a:t>een ‘in uitje’</a:t>
            </a:r>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7620000"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717032"/>
            <a:ext cx="7620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60648"/>
            <a:ext cx="1152525"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5125" y="32657"/>
            <a:ext cx="1158875"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5305" y="908720"/>
            <a:ext cx="8229600" cy="1143000"/>
          </a:xfrm>
        </p:spPr>
        <p:txBody>
          <a:bodyPr>
            <a:normAutofit fontScale="90000"/>
          </a:bodyPr>
          <a:lstStyle/>
          <a:p>
            <a:r>
              <a:rPr lang="nl-NL" dirty="0" smtClean="0"/>
              <a:t>Draf balken met een dubbel sprong van 1 galop sprong</a:t>
            </a:r>
            <a:endParaRPr lang="nl-NL" dirty="0"/>
          </a:p>
        </p:txBody>
      </p:sp>
      <p:pic>
        <p:nvPicPr>
          <p:cNvPr id="2052" name="Picture 4" descr="http://www.paarden-blaadjes.nl/springen/springlijntjes/springlijntj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411" y="2276872"/>
            <a:ext cx="7776864" cy="194421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paarden-blaadjes.nl/springen/springlijntjes/springlijntj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365104"/>
            <a:ext cx="7488832" cy="187220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384" y="347"/>
            <a:ext cx="922291" cy="9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0"/>
            <a:ext cx="9207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3543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0874" y="188640"/>
            <a:ext cx="7363118" cy="1143000"/>
          </a:xfrm>
        </p:spPr>
        <p:txBody>
          <a:bodyPr>
            <a:noAutofit/>
          </a:bodyPr>
          <a:lstStyle/>
          <a:p>
            <a:r>
              <a:rPr lang="nl-NL" sz="3600" dirty="0" smtClean="0"/>
              <a:t>Draf balken met sprongetjes met</a:t>
            </a:r>
            <a:br>
              <a:rPr lang="nl-NL" sz="3600" dirty="0" smtClean="0"/>
            </a:br>
            <a:r>
              <a:rPr lang="nl-NL" sz="3600" dirty="0" smtClean="0"/>
              <a:t> 1 galop sprong er tussen</a:t>
            </a:r>
            <a:endParaRPr lang="nl-NL" sz="3600" dirty="0"/>
          </a:p>
        </p:txBody>
      </p:sp>
      <p:pic>
        <p:nvPicPr>
          <p:cNvPr id="9" name="Picture 4" descr="http://www.paarden-blaadjes.nl/springen/springlijntjes/springlijntj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76872"/>
            <a:ext cx="7776864" cy="194421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328" y="4365104"/>
            <a:ext cx="7620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992" y="3854"/>
            <a:ext cx="990008"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855" y="116632"/>
            <a:ext cx="987425"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6690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2572" y="156402"/>
            <a:ext cx="6336704" cy="1143000"/>
          </a:xfrm>
        </p:spPr>
        <p:txBody>
          <a:bodyPr>
            <a:normAutofit fontScale="90000"/>
          </a:bodyPr>
          <a:lstStyle/>
          <a:p>
            <a:r>
              <a:rPr lang="nl-NL" dirty="0" smtClean="0"/>
              <a:t>Draf balken 1 galop sprong</a:t>
            </a:r>
            <a:br>
              <a:rPr lang="nl-NL" dirty="0" smtClean="0"/>
            </a:br>
            <a:r>
              <a:rPr lang="nl-NL" dirty="0" smtClean="0"/>
              <a:t> 2 galopsprongen</a:t>
            </a:r>
            <a:endParaRPr lang="nl-NL"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16832"/>
            <a:ext cx="7620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http://www.paarden-blaadjes.nl/springen/springlijntjes/springlijntje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293096"/>
            <a:ext cx="7447756" cy="186193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1475" y="6017"/>
            <a:ext cx="1152525"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80540"/>
            <a:ext cx="987425"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887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Soorten hindernissen</a:t>
            </a:r>
            <a:endParaRPr lang="nl-NL" dirty="0"/>
          </a:p>
        </p:txBody>
      </p:sp>
      <p:sp>
        <p:nvSpPr>
          <p:cNvPr id="3" name="Tijdelijke aanduiding voor inhoud 2"/>
          <p:cNvSpPr>
            <a:spLocks noGrp="1"/>
          </p:cNvSpPr>
          <p:nvPr>
            <p:ph idx="1"/>
          </p:nvPr>
        </p:nvSpPr>
        <p:spPr/>
        <p:txBody>
          <a:bodyPr/>
          <a:lstStyle/>
          <a:p>
            <a:r>
              <a:rPr lang="nl-NL" sz="1100" dirty="0" smtClean="0"/>
              <a:t>Kruisje </a:t>
            </a:r>
            <a:r>
              <a:rPr lang="nl-NL" dirty="0" smtClean="0"/>
              <a:t>                </a:t>
            </a:r>
            <a:r>
              <a:rPr lang="nl-NL" sz="1100" dirty="0" smtClean="0"/>
              <a:t>Steil sprong met grondbalk                                                                        Oxer</a:t>
            </a:r>
          </a:p>
          <a:p>
            <a:endParaRPr lang="nl-NL" sz="1100" dirty="0"/>
          </a:p>
          <a:p>
            <a:endParaRPr lang="nl-NL" sz="1100" dirty="0" smtClean="0"/>
          </a:p>
          <a:p>
            <a:endParaRPr lang="nl-NL" sz="1100" dirty="0"/>
          </a:p>
          <a:p>
            <a:endParaRPr lang="nl-NL" sz="1100" dirty="0" smtClean="0"/>
          </a:p>
          <a:p>
            <a:endParaRPr lang="nl-NL" sz="1100" dirty="0"/>
          </a:p>
          <a:p>
            <a:endParaRPr lang="nl-NL" sz="1100" dirty="0" smtClean="0"/>
          </a:p>
          <a:p>
            <a:endParaRPr lang="nl-NL" sz="1100" dirty="0"/>
          </a:p>
          <a:p>
            <a:endParaRPr lang="nl-NL" sz="1100" dirty="0" smtClean="0"/>
          </a:p>
          <a:p>
            <a:endParaRPr lang="nl-NL" sz="1100" dirty="0"/>
          </a:p>
          <a:p>
            <a:endParaRPr lang="nl-NL" sz="1100" dirty="0" smtClean="0"/>
          </a:p>
          <a:p>
            <a:r>
              <a:rPr lang="nl-NL" sz="1100" dirty="0"/>
              <a:t> </a:t>
            </a:r>
            <a:r>
              <a:rPr lang="nl-NL" sz="1100" dirty="0" smtClean="0"/>
              <a:t> Triple bar                                                               Steil sprong                                                                        Steil sprong met Liverpool</a:t>
            </a:r>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687" y="2132856"/>
            <a:ext cx="1428750"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276872"/>
            <a:ext cx="1428750"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4366794"/>
            <a:ext cx="142875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Afbeelding 6"/>
          <p:cNvPicPr/>
          <p:nvPr/>
        </p:nvPicPr>
        <p:blipFill>
          <a:blip r:embed="rId5" cstate="print"/>
          <a:srcRect/>
          <a:stretch>
            <a:fillRect/>
          </a:stretch>
        </p:blipFill>
        <p:spPr bwMode="auto">
          <a:xfrm>
            <a:off x="5220071" y="2132856"/>
            <a:ext cx="3075025" cy="1828800"/>
          </a:xfrm>
          <a:prstGeom prst="rect">
            <a:avLst/>
          </a:prstGeom>
          <a:noFill/>
          <a:ln w="9525" algn="in">
            <a:noFill/>
            <a:miter lim="800000"/>
            <a:headEnd/>
            <a:tailEnd/>
          </a:ln>
          <a:effectLst/>
        </p:spPr>
      </p:pic>
      <p:pic>
        <p:nvPicPr>
          <p:cNvPr id="8" name="Picture 9"/>
          <p:cNvPicPr>
            <a:picLocks noChangeAspect="1" noChangeArrowheads="1"/>
          </p:cNvPicPr>
          <p:nvPr/>
        </p:nvPicPr>
        <p:blipFill>
          <a:blip r:embed="rId6" cstate="print"/>
          <a:srcRect/>
          <a:stretch>
            <a:fillRect/>
          </a:stretch>
        </p:blipFill>
        <p:spPr bwMode="auto">
          <a:xfrm>
            <a:off x="5845114" y="4366794"/>
            <a:ext cx="2459043" cy="1889317"/>
          </a:xfrm>
          <a:prstGeom prst="rect">
            <a:avLst/>
          </a:prstGeom>
          <a:noFill/>
          <a:ln w="9525" algn="in">
            <a:noFill/>
            <a:miter lim="800000"/>
            <a:headEnd/>
            <a:tailEnd/>
          </a:ln>
          <a:effectLst/>
        </p:spPr>
      </p:pic>
      <p:pic>
        <p:nvPicPr>
          <p:cNvPr id="2050" name="Picture 2" descr="C:\Users\Brinkman\Pictures\IMG_168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560" y="4693163"/>
            <a:ext cx="2080146" cy="156010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4368" y="116632"/>
            <a:ext cx="1152525"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424" y="188640"/>
            <a:ext cx="1152525"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409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a:xfrm>
            <a:off x="1266219" y="181270"/>
            <a:ext cx="6336704" cy="1143000"/>
          </a:xfrm>
        </p:spPr>
        <p:txBody>
          <a:bodyPr>
            <a:normAutofit fontScale="90000"/>
          </a:bodyPr>
          <a:lstStyle/>
          <a:p>
            <a:r>
              <a:rPr lang="nl-NL" sz="3600" dirty="0" smtClean="0"/>
              <a:t>Afstanden</a:t>
            </a:r>
            <a:r>
              <a:rPr lang="nl-NL" dirty="0" smtClean="0"/>
              <a:t> </a:t>
            </a:r>
            <a:r>
              <a:rPr lang="nl-NL" sz="3200" dirty="0" smtClean="0"/>
              <a:t>voor combinaties</a:t>
            </a:r>
            <a:br>
              <a:rPr lang="nl-NL" sz="3200" dirty="0" smtClean="0"/>
            </a:br>
            <a:r>
              <a:rPr lang="nl-NL" sz="3200" dirty="0" smtClean="0"/>
              <a:t> vanuit galop</a:t>
            </a:r>
            <a:endParaRPr lang="nl-NL" sz="3200" dirty="0"/>
          </a:p>
        </p:txBody>
      </p:sp>
      <p:sp>
        <p:nvSpPr>
          <p:cNvPr id="11" name="Tijdelijke aanduiding voor inhoud 10"/>
          <p:cNvSpPr>
            <a:spLocks noGrp="1"/>
          </p:cNvSpPr>
          <p:nvPr>
            <p:ph idx="1"/>
          </p:nvPr>
        </p:nvSpPr>
        <p:spPr>
          <a:xfrm>
            <a:off x="457200" y="1600200"/>
            <a:ext cx="8229600" cy="5141168"/>
          </a:xfrm>
        </p:spPr>
        <p:txBody>
          <a:bodyPr>
            <a:normAutofit/>
          </a:bodyPr>
          <a:lstStyle/>
          <a:p>
            <a:endParaRPr lang="nl-NL" dirty="0" smtClean="0"/>
          </a:p>
          <a:p>
            <a:endParaRPr lang="nl-NL" dirty="0"/>
          </a:p>
          <a:p>
            <a:r>
              <a:rPr lang="nl-NL" dirty="0" smtClean="0"/>
              <a:t>Steil</a:t>
            </a:r>
          </a:p>
          <a:p>
            <a:endParaRPr lang="nl-NL" dirty="0"/>
          </a:p>
          <a:p>
            <a:r>
              <a:rPr lang="nl-NL" dirty="0" smtClean="0"/>
              <a:t>Oxer</a:t>
            </a:r>
          </a:p>
          <a:p>
            <a:endParaRPr lang="nl-NL" dirty="0"/>
          </a:p>
          <a:p>
            <a:endParaRPr lang="nl-NL" dirty="0" smtClean="0"/>
          </a:p>
          <a:p>
            <a:r>
              <a:rPr lang="nl-NL" dirty="0" smtClean="0"/>
              <a:t>Triple</a:t>
            </a:r>
            <a:endParaRPr lang="nl-NL" dirty="0" smtClean="0"/>
          </a:p>
          <a:p>
            <a:endParaRPr lang="nl-NL" dirty="0"/>
          </a:p>
        </p:txBody>
      </p:sp>
      <p:graphicFrame>
        <p:nvGraphicFramePr>
          <p:cNvPr id="9" name="Tabel 8"/>
          <p:cNvGraphicFramePr>
            <a:graphicFrameLocks noGrp="1"/>
          </p:cNvGraphicFramePr>
          <p:nvPr>
            <p:extLst>
              <p:ext uri="{D42A27DB-BD31-4B8C-83A1-F6EECF244321}">
                <p14:modId xmlns:p14="http://schemas.microsoft.com/office/powerpoint/2010/main" val="87495811"/>
              </p:ext>
            </p:extLst>
          </p:nvPr>
        </p:nvGraphicFramePr>
        <p:xfrm>
          <a:off x="2915816" y="1484784"/>
          <a:ext cx="4098750" cy="5004693"/>
        </p:xfrm>
        <a:graphic>
          <a:graphicData uri="http://schemas.openxmlformats.org/drawingml/2006/table">
            <a:tbl>
              <a:tblPr/>
              <a:tblGrid>
                <a:gridCol w="916675"/>
                <a:gridCol w="955533"/>
                <a:gridCol w="1152128"/>
                <a:gridCol w="1074414"/>
              </a:tblGrid>
              <a:tr h="1008112">
                <a:tc>
                  <a:txBody>
                    <a:bodyPr/>
                    <a:lstStyle/>
                    <a:p>
                      <a:r>
                        <a:rPr lang="nl-NL" sz="800" dirty="0"/>
                        <a:t/>
                      </a:r>
                      <a:br>
                        <a:rPr lang="nl-NL" sz="800" dirty="0"/>
                      </a:br>
                      <a:endParaRPr lang="nl-NL" sz="800" dirty="0"/>
                    </a:p>
                  </a:txBody>
                  <a:tcPr marL="42299" marR="42299" marT="21149" marB="21149" anchor="ctr">
                    <a:lnL>
                      <a:noFill/>
                    </a:lnL>
                    <a:lnR>
                      <a:noFill/>
                    </a:lnR>
                    <a:lnT>
                      <a:noFill/>
                    </a:lnT>
                    <a:lnB>
                      <a:noFill/>
                    </a:lnB>
                  </a:tcPr>
                </a:tc>
                <a:tc>
                  <a:txBody>
                    <a:bodyPr/>
                    <a:lstStyle/>
                    <a:p>
                      <a:endParaRPr lang="nl-NL" sz="800" dirty="0"/>
                    </a:p>
                  </a:txBody>
                  <a:tcPr marL="42299" marR="42299" marT="21149" marB="21149">
                    <a:lnL>
                      <a:noFill/>
                    </a:lnL>
                  </a:tcPr>
                </a:tc>
                <a:tc>
                  <a:txBody>
                    <a:bodyPr/>
                    <a:lstStyle/>
                    <a:p>
                      <a:endParaRPr lang="nl-NL" sz="800" dirty="0"/>
                    </a:p>
                  </a:txBody>
                  <a:tcPr marL="42299" marR="42299" marT="21149" marB="21149"/>
                </a:tc>
                <a:tc>
                  <a:txBody>
                    <a:bodyPr/>
                    <a:lstStyle/>
                    <a:p>
                      <a:endParaRPr lang="nl-NL" sz="800" dirty="0"/>
                    </a:p>
                  </a:txBody>
                  <a:tcPr marL="42299" marR="42299" marT="21149" marB="21149"/>
                </a:tc>
              </a:tr>
              <a:tr h="338739">
                <a:tc>
                  <a:txBody>
                    <a:bodyPr/>
                    <a:lstStyle/>
                    <a:p>
                      <a:r>
                        <a:rPr lang="nl-NL" sz="800" dirty="0"/>
                        <a:t/>
                      </a:r>
                      <a:br>
                        <a:rPr lang="nl-NL" sz="800" dirty="0"/>
                      </a:br>
                      <a:endParaRPr lang="nl-NL" sz="800" dirty="0"/>
                    </a:p>
                  </a:txBody>
                  <a:tcPr marL="42299" marR="42299" marT="21149" marB="21149" anchor="ctr">
                    <a:lnL>
                      <a:noFill/>
                    </a:lnL>
                    <a:lnR>
                      <a:noFill/>
                    </a:lnR>
                    <a:lnT>
                      <a:noFill/>
                    </a:lnT>
                    <a:lnB>
                      <a:noFill/>
                    </a:lnB>
                  </a:tcPr>
                </a:tc>
                <a:tc>
                  <a:txBody>
                    <a:bodyPr/>
                    <a:lstStyle/>
                    <a:p>
                      <a:pPr algn="ctr"/>
                      <a:endParaRPr lang="nl-NL" sz="800" dirty="0"/>
                    </a:p>
                  </a:txBody>
                  <a:tcPr marL="42299" marR="42299" marT="21149" marB="21149" anchor="ctr">
                    <a:lnL>
                      <a:noFill/>
                    </a:lnL>
                    <a:lnR>
                      <a:noFill/>
                    </a:lnR>
                    <a:lnB>
                      <a:noFill/>
                    </a:lnB>
                  </a:tcPr>
                </a:tc>
                <a:tc>
                  <a:txBody>
                    <a:bodyPr/>
                    <a:lstStyle/>
                    <a:p>
                      <a:pPr algn="ctr"/>
                      <a:endParaRPr lang="nl-NL" sz="800" dirty="0"/>
                    </a:p>
                  </a:txBody>
                  <a:tcPr marL="42299" marR="42299" marT="21149" marB="21149" anchor="ctr">
                    <a:lnL>
                      <a:noFill/>
                    </a:lnL>
                    <a:lnR>
                      <a:noFill/>
                    </a:lnR>
                    <a:lnB>
                      <a:noFill/>
                    </a:lnB>
                  </a:tcPr>
                </a:tc>
                <a:tc>
                  <a:txBody>
                    <a:bodyPr/>
                    <a:lstStyle/>
                    <a:p>
                      <a:pPr algn="ctr"/>
                      <a:endParaRPr lang="nl-NL" sz="800" dirty="0"/>
                    </a:p>
                  </a:txBody>
                  <a:tcPr marL="42299" marR="42299" marT="21149" marB="21149" anchor="ctr">
                    <a:lnL>
                      <a:noFill/>
                    </a:lnL>
                    <a:lnR>
                      <a:noFill/>
                    </a:lnR>
                    <a:lnB>
                      <a:noFill/>
                    </a:lnB>
                  </a:tcPr>
                </a:tc>
              </a:tr>
              <a:tr h="1358350">
                <a:tc>
                  <a:txBody>
                    <a:bodyPr/>
                    <a:lstStyle/>
                    <a:p>
                      <a:endParaRPr lang="nl-NL" sz="800" dirty="0"/>
                    </a:p>
                  </a:txBody>
                  <a:tcPr marL="42299" marR="42299" marT="21149" marB="21149" anchor="ctr">
                    <a:lnL>
                      <a:noFill/>
                    </a:lnL>
                    <a:lnR>
                      <a:noFill/>
                    </a:lnR>
                    <a:lnT>
                      <a:noFill/>
                    </a:lnT>
                    <a:lnB>
                      <a:noFill/>
                    </a:lnB>
                  </a:tcPr>
                </a:tc>
                <a:tc>
                  <a:txBody>
                    <a:bodyPr/>
                    <a:lstStyle/>
                    <a:p>
                      <a:r>
                        <a:rPr lang="nl-NL" sz="800" dirty="0"/>
                        <a:t/>
                      </a:r>
                      <a:br>
                        <a:rPr lang="nl-NL" sz="800" dirty="0"/>
                      </a:br>
                      <a:r>
                        <a:rPr lang="nl-NL" sz="800" dirty="0"/>
                        <a:t>7.60-8.00</a:t>
                      </a:r>
                      <a:br>
                        <a:rPr lang="nl-NL" sz="800" dirty="0"/>
                      </a:br>
                      <a:r>
                        <a:rPr lang="nl-NL" sz="800" dirty="0"/>
                        <a:t>10.60-11.00</a:t>
                      </a:r>
                      <a:br>
                        <a:rPr lang="nl-NL" sz="800" dirty="0"/>
                      </a:br>
                      <a:r>
                        <a:rPr lang="nl-NL" sz="800" dirty="0"/>
                        <a:t/>
                      </a:r>
                      <a:br>
                        <a:rPr lang="nl-NL" sz="800" dirty="0"/>
                      </a:br>
                      <a:endParaRPr lang="nl-NL" sz="800" dirty="0"/>
                    </a:p>
                  </a:txBody>
                  <a:tcPr marL="42299" marR="42299" marT="21149" marB="21149" anchor="ctr">
                    <a:lnL>
                      <a:noFill/>
                    </a:lnL>
                    <a:lnR>
                      <a:noFill/>
                    </a:lnR>
                    <a:lnT>
                      <a:noFill/>
                    </a:lnT>
                    <a:lnB>
                      <a:noFill/>
                    </a:lnB>
                  </a:tcPr>
                </a:tc>
                <a:tc>
                  <a:txBody>
                    <a:bodyPr/>
                    <a:lstStyle/>
                    <a:p>
                      <a:r>
                        <a:rPr lang="nl-NL" sz="800" dirty="0"/>
                        <a:t/>
                      </a:r>
                      <a:br>
                        <a:rPr lang="nl-NL" sz="800" dirty="0"/>
                      </a:br>
                      <a:r>
                        <a:rPr lang="nl-NL" sz="800" dirty="0"/>
                        <a:t>7.50-7.80</a:t>
                      </a:r>
                      <a:br>
                        <a:rPr lang="nl-NL" sz="800" dirty="0"/>
                      </a:br>
                      <a:r>
                        <a:rPr lang="nl-NL" sz="800" dirty="0"/>
                        <a:t>10.50-10.80</a:t>
                      </a:r>
                      <a:br>
                        <a:rPr lang="nl-NL" sz="800" dirty="0"/>
                      </a:br>
                      <a:r>
                        <a:rPr lang="nl-NL" sz="800" dirty="0"/>
                        <a:t/>
                      </a:r>
                      <a:br>
                        <a:rPr lang="nl-NL" sz="800" dirty="0"/>
                      </a:br>
                      <a:endParaRPr lang="nl-NL" sz="800" dirty="0"/>
                    </a:p>
                  </a:txBody>
                  <a:tcPr marL="42299" marR="42299" marT="21149" marB="21149" anchor="ctr">
                    <a:lnL>
                      <a:noFill/>
                    </a:lnL>
                    <a:lnR>
                      <a:noFill/>
                    </a:lnR>
                    <a:lnT>
                      <a:noFill/>
                    </a:lnT>
                    <a:lnB>
                      <a:noFill/>
                    </a:lnB>
                  </a:tcPr>
                </a:tc>
                <a:tc>
                  <a:txBody>
                    <a:bodyPr/>
                    <a:lstStyle/>
                    <a:p>
                      <a:r>
                        <a:rPr lang="nl-NL" sz="800" dirty="0"/>
                        <a:t/>
                      </a:r>
                      <a:br>
                        <a:rPr lang="nl-NL" sz="800" dirty="0"/>
                      </a:br>
                      <a:r>
                        <a:rPr lang="nl-NL" sz="800" dirty="0"/>
                        <a:t>x</a:t>
                      </a:r>
                      <a:br>
                        <a:rPr lang="nl-NL" sz="800" dirty="0"/>
                      </a:br>
                      <a:r>
                        <a:rPr lang="nl-NL" sz="800" dirty="0"/>
                        <a:t/>
                      </a:r>
                      <a:br>
                        <a:rPr lang="nl-NL" sz="800" dirty="0"/>
                      </a:br>
                      <a:endParaRPr lang="nl-NL" sz="800" dirty="0"/>
                    </a:p>
                  </a:txBody>
                  <a:tcPr marL="42299" marR="42299" marT="21149" marB="21149" anchor="ctr">
                    <a:lnL>
                      <a:noFill/>
                    </a:lnL>
                    <a:lnR>
                      <a:noFill/>
                    </a:lnR>
                    <a:lnT>
                      <a:noFill/>
                    </a:lnT>
                    <a:lnB>
                      <a:noFill/>
                    </a:lnB>
                  </a:tcPr>
                </a:tc>
              </a:tr>
              <a:tr h="1358350">
                <a:tc>
                  <a:txBody>
                    <a:bodyPr/>
                    <a:lstStyle/>
                    <a:p>
                      <a:endParaRPr lang="nl-NL" sz="800" dirty="0"/>
                    </a:p>
                  </a:txBody>
                  <a:tcPr marL="42299" marR="42299" marT="21149" marB="21149" anchor="ctr">
                    <a:lnL>
                      <a:noFill/>
                    </a:lnL>
                    <a:lnR>
                      <a:noFill/>
                    </a:lnR>
                    <a:lnT>
                      <a:noFill/>
                    </a:lnT>
                    <a:lnB>
                      <a:noFill/>
                    </a:lnB>
                  </a:tcPr>
                </a:tc>
                <a:tc>
                  <a:txBody>
                    <a:bodyPr/>
                    <a:lstStyle/>
                    <a:p>
                      <a:r>
                        <a:rPr lang="nl-NL" sz="800" dirty="0"/>
                        <a:t/>
                      </a:r>
                      <a:br>
                        <a:rPr lang="nl-NL" sz="800" dirty="0"/>
                      </a:br>
                      <a:r>
                        <a:rPr lang="nl-NL" sz="800" dirty="0"/>
                        <a:t>7.60-7.80</a:t>
                      </a:r>
                      <a:br>
                        <a:rPr lang="nl-NL" sz="800" dirty="0"/>
                      </a:br>
                      <a:r>
                        <a:rPr lang="nl-NL" sz="800" dirty="0"/>
                        <a:t>10.60-11.00 </a:t>
                      </a:r>
                      <a:br>
                        <a:rPr lang="nl-NL" sz="800" dirty="0"/>
                      </a:br>
                      <a:r>
                        <a:rPr lang="nl-NL" sz="800" dirty="0"/>
                        <a:t/>
                      </a:r>
                      <a:br>
                        <a:rPr lang="nl-NL" sz="800" dirty="0"/>
                      </a:br>
                      <a:endParaRPr lang="nl-NL" sz="800" dirty="0"/>
                    </a:p>
                  </a:txBody>
                  <a:tcPr marL="42299" marR="42299" marT="21149" marB="21149" anchor="ctr">
                    <a:lnL>
                      <a:noFill/>
                    </a:lnL>
                    <a:lnR>
                      <a:noFill/>
                    </a:lnR>
                    <a:lnT>
                      <a:noFill/>
                    </a:lnT>
                    <a:lnB>
                      <a:noFill/>
                    </a:lnB>
                  </a:tcPr>
                </a:tc>
                <a:tc>
                  <a:txBody>
                    <a:bodyPr/>
                    <a:lstStyle/>
                    <a:p>
                      <a:r>
                        <a:rPr lang="nl-NL" sz="800" dirty="0"/>
                        <a:t/>
                      </a:r>
                      <a:br>
                        <a:rPr lang="nl-NL" sz="800" dirty="0"/>
                      </a:br>
                      <a:r>
                        <a:rPr lang="nl-NL" sz="800" dirty="0"/>
                        <a:t>7.40-7.70</a:t>
                      </a:r>
                      <a:br>
                        <a:rPr lang="nl-NL" sz="800" dirty="0"/>
                      </a:br>
                      <a:r>
                        <a:rPr lang="nl-NL" sz="800" dirty="0"/>
                        <a:t>10.40-10.70</a:t>
                      </a:r>
                      <a:br>
                        <a:rPr lang="nl-NL" sz="800" dirty="0"/>
                      </a:br>
                      <a:r>
                        <a:rPr lang="nl-NL" sz="800" dirty="0"/>
                        <a:t/>
                      </a:r>
                      <a:br>
                        <a:rPr lang="nl-NL" sz="800" dirty="0"/>
                      </a:br>
                      <a:endParaRPr lang="nl-NL" sz="800" dirty="0"/>
                    </a:p>
                  </a:txBody>
                  <a:tcPr marL="42299" marR="42299" marT="21149" marB="21149" anchor="ctr">
                    <a:lnL>
                      <a:noFill/>
                    </a:lnL>
                    <a:lnR>
                      <a:noFill/>
                    </a:lnR>
                    <a:lnT>
                      <a:noFill/>
                    </a:lnT>
                    <a:lnB>
                      <a:noFill/>
                    </a:lnB>
                  </a:tcPr>
                </a:tc>
                <a:tc>
                  <a:txBody>
                    <a:bodyPr/>
                    <a:lstStyle/>
                    <a:p>
                      <a:r>
                        <a:rPr lang="nl-NL" sz="800" dirty="0"/>
                        <a:t/>
                      </a:r>
                      <a:br>
                        <a:rPr lang="nl-NL" sz="800" dirty="0"/>
                      </a:br>
                      <a:r>
                        <a:rPr lang="nl-NL" sz="800" dirty="0"/>
                        <a:t>x</a:t>
                      </a:r>
                      <a:br>
                        <a:rPr lang="nl-NL" sz="800" dirty="0"/>
                      </a:br>
                      <a:r>
                        <a:rPr lang="nl-NL" sz="800" dirty="0"/>
                        <a:t/>
                      </a:r>
                      <a:br>
                        <a:rPr lang="nl-NL" sz="800" dirty="0"/>
                      </a:br>
                      <a:endParaRPr lang="nl-NL" sz="800" dirty="0"/>
                    </a:p>
                  </a:txBody>
                  <a:tcPr marL="42299" marR="42299" marT="21149" marB="21149" anchor="ctr">
                    <a:lnL>
                      <a:noFill/>
                    </a:lnL>
                    <a:lnR>
                      <a:noFill/>
                    </a:lnR>
                    <a:lnT>
                      <a:noFill/>
                    </a:lnT>
                    <a:lnB>
                      <a:noFill/>
                    </a:lnB>
                  </a:tcPr>
                </a:tc>
              </a:tr>
              <a:tr h="941142">
                <a:tc>
                  <a:txBody>
                    <a:bodyPr/>
                    <a:lstStyle/>
                    <a:p>
                      <a:endParaRPr lang="nl-NL" sz="800" dirty="0"/>
                    </a:p>
                  </a:txBody>
                  <a:tcPr marL="42299" marR="42299" marT="21149" marB="21149" anchor="ctr">
                    <a:lnL>
                      <a:noFill/>
                    </a:lnL>
                    <a:lnR>
                      <a:noFill/>
                    </a:lnR>
                    <a:lnT>
                      <a:noFill/>
                    </a:lnT>
                    <a:lnB>
                      <a:noFill/>
                    </a:lnB>
                  </a:tcPr>
                </a:tc>
                <a:tc>
                  <a:txBody>
                    <a:bodyPr/>
                    <a:lstStyle/>
                    <a:p>
                      <a:r>
                        <a:rPr lang="nl-NL" sz="800" dirty="0"/>
                        <a:t/>
                      </a:r>
                      <a:br>
                        <a:rPr lang="nl-NL" sz="800" dirty="0"/>
                      </a:br>
                      <a:r>
                        <a:rPr lang="nl-NL" sz="800" dirty="0"/>
                        <a:t>7.50-8.00</a:t>
                      </a:r>
                      <a:br>
                        <a:rPr lang="nl-NL" sz="800" dirty="0"/>
                      </a:br>
                      <a:r>
                        <a:rPr lang="nl-NL" sz="800" dirty="0"/>
                        <a:t>10.70-11.00</a:t>
                      </a:r>
                      <a:br>
                        <a:rPr lang="nl-NL" sz="800" dirty="0"/>
                      </a:br>
                      <a:r>
                        <a:rPr lang="nl-NL" sz="800" dirty="0"/>
                        <a:t/>
                      </a:r>
                      <a:br>
                        <a:rPr lang="nl-NL" sz="800" dirty="0"/>
                      </a:br>
                      <a:endParaRPr lang="nl-NL" sz="800" dirty="0"/>
                    </a:p>
                  </a:txBody>
                  <a:tcPr marL="42299" marR="42299" marT="21149" marB="21149" anchor="ctr">
                    <a:lnL>
                      <a:noFill/>
                    </a:lnL>
                    <a:lnR>
                      <a:noFill/>
                    </a:lnR>
                    <a:lnT>
                      <a:noFill/>
                    </a:lnT>
                    <a:lnB>
                      <a:noFill/>
                    </a:lnB>
                  </a:tcPr>
                </a:tc>
                <a:tc>
                  <a:txBody>
                    <a:bodyPr/>
                    <a:lstStyle/>
                    <a:p>
                      <a:r>
                        <a:rPr lang="nl-NL" sz="800" dirty="0"/>
                        <a:t/>
                      </a:r>
                      <a:br>
                        <a:rPr lang="nl-NL" sz="800" dirty="0"/>
                      </a:br>
                      <a:r>
                        <a:rPr lang="nl-NL" sz="800" dirty="0"/>
                        <a:t>7.60-7.80</a:t>
                      </a:r>
                      <a:br>
                        <a:rPr lang="nl-NL" sz="800" dirty="0"/>
                      </a:br>
                      <a:r>
                        <a:rPr lang="nl-NL" sz="800" dirty="0"/>
                        <a:t>10.50-10.80</a:t>
                      </a:r>
                      <a:br>
                        <a:rPr lang="nl-NL" sz="800" dirty="0"/>
                      </a:br>
                      <a:endParaRPr lang="nl-NL" sz="800" dirty="0"/>
                    </a:p>
                  </a:txBody>
                  <a:tcPr marL="42299" marR="42299" marT="21149" marB="21149" anchor="ctr">
                    <a:lnL>
                      <a:noFill/>
                    </a:lnL>
                    <a:lnR>
                      <a:noFill/>
                    </a:lnR>
                    <a:lnT>
                      <a:noFill/>
                    </a:lnT>
                    <a:lnB>
                      <a:noFill/>
                    </a:lnB>
                  </a:tcPr>
                </a:tc>
                <a:tc>
                  <a:txBody>
                    <a:bodyPr/>
                    <a:lstStyle/>
                    <a:p>
                      <a:endParaRPr lang="nl-NL" sz="800" dirty="0"/>
                    </a:p>
                  </a:txBody>
                  <a:tcPr marL="42299" marR="42299" marT="21149" marB="21149">
                    <a:lnL>
                      <a:noFill/>
                    </a:lnL>
                    <a:lnT>
                      <a:noFill/>
                    </a:lnT>
                  </a:tcPr>
                </a:tc>
              </a:tr>
            </a:tbl>
          </a:graphicData>
        </a:graphic>
      </p:graphicFrame>
      <p:pic>
        <p:nvPicPr>
          <p:cNvPr id="1048" name="Picture 24" descr="http://www.paarden-blaadjes.nl/springen/img-springen/oxer-symbo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605224"/>
            <a:ext cx="714375"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http://www.paarden-blaadjes.nl/springen/img-springen/triple-symbo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821" y="5705003"/>
            <a:ext cx="714375"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www.paarden-blaadjes.nl/springen/img-springen/steilsprong-symboo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0196" y="1983918"/>
            <a:ext cx="714375"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http://www.paarden-blaadjes.nl/springen/img-springen/oxer-symbo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983918"/>
            <a:ext cx="714375"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paarden-blaadjes.nl/springen/img-springen/triple-symbo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983918"/>
            <a:ext cx="714375"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www.paarden-blaadjes.nl/springen/img-springen/steilsprong-symboo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6925" y="3186794"/>
            <a:ext cx="714375" cy="40005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8640"/>
            <a:ext cx="1152525"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1475" y="120605"/>
            <a:ext cx="1152525"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71710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TotalTime>
  <Words>79</Words>
  <Application>Microsoft Office PowerPoint</Application>
  <PresentationFormat>Diavoorstelling (4:3)</PresentationFormat>
  <Paragraphs>46</Paragraphs>
  <Slides>11</Slides>
  <Notes>0</Notes>
  <HiddenSlides>0</HiddenSlides>
  <MMClips>0</MMClips>
  <ScaleCrop>false</ScaleCrop>
  <HeadingPairs>
    <vt:vector size="4" baseType="variant">
      <vt:variant>
        <vt:lpstr>Thema</vt:lpstr>
      </vt:variant>
      <vt:variant>
        <vt:i4>1</vt:i4>
      </vt:variant>
      <vt:variant>
        <vt:lpstr>Diatitels</vt:lpstr>
      </vt:variant>
      <vt:variant>
        <vt:i4>11</vt:i4>
      </vt:variant>
    </vt:vector>
  </HeadingPairs>
  <TitlesOfParts>
    <vt:vector size="12" baseType="lpstr">
      <vt:lpstr>Kantoorthema</vt:lpstr>
      <vt:lpstr>JOS BRINKMAN  NATIONAAL EN INTERNATIONAAL PARCOURSBOUWER INSTRUCTEUR/ONDERWIJS ASSISTENT  AOC-OOST </vt:lpstr>
      <vt:lpstr>  Afstanden cavaletti/balken</vt:lpstr>
      <vt:lpstr>DRAF Balken op een afstand van 1.20m tot 1.50m </vt:lpstr>
      <vt:lpstr>Drafbalken met een ‘in uitje’</vt:lpstr>
      <vt:lpstr>Draf balken met een dubbel sprong van 1 galop sprong</vt:lpstr>
      <vt:lpstr>Draf balken met sprongetjes met  1 galop sprong er tussen</vt:lpstr>
      <vt:lpstr>Draf balken 1 galop sprong  2 galopsprongen</vt:lpstr>
      <vt:lpstr>Soorten hindernissen</vt:lpstr>
      <vt:lpstr>Afstanden voor combinaties  vanuit galop</vt:lpstr>
      <vt:lpstr>Hindernissen op lijn vanuit de galop</vt:lpstr>
      <vt:lpstr>Voorbeeld van een springparcours  in een binnen manege met de afmeting 30mx 66m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Afstanden cavaletti/balken</dc:title>
  <dc:creator>Brinkman</dc:creator>
  <cp:lastModifiedBy>Monique Amtink</cp:lastModifiedBy>
  <cp:revision>21</cp:revision>
  <dcterms:created xsi:type="dcterms:W3CDTF">2014-09-18T18:38:04Z</dcterms:created>
  <dcterms:modified xsi:type="dcterms:W3CDTF">2014-10-08T18:27:49Z</dcterms:modified>
</cp:coreProperties>
</file>